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8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1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2" r:id="rId23"/>
    <p:sldId id="276" r:id="rId24"/>
    <p:sldId id="277" r:id="rId25"/>
    <p:sldId id="278" r:id="rId26"/>
    <p:sldId id="279" r:id="rId2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-Paul" initials="J" lastIdx="2" clrIdx="0">
    <p:extLst>
      <p:ext uri="{19B8F6BF-5375-455C-9EA6-DF929625EA0E}">
        <p15:presenceInfo xmlns:p15="http://schemas.microsoft.com/office/powerpoint/2012/main" userId="Jean-Pau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7981" autoAdjust="0"/>
    <p:restoredTop sz="96305" autoAdjust="0"/>
  </p:normalViewPr>
  <p:slideViewPr>
    <p:cSldViewPr snapToGrid="0">
      <p:cViewPr varScale="1">
        <p:scale>
          <a:sx n="103" d="100"/>
          <a:sy n="103" d="100"/>
        </p:scale>
        <p:origin x="150" y="222"/>
      </p:cViewPr>
      <p:guideLst/>
    </p:cSldViewPr>
  </p:slideViewPr>
  <p:outlineViewPr>
    <p:cViewPr>
      <p:scale>
        <a:sx n="33" d="100"/>
        <a:sy n="33" d="100"/>
      </p:scale>
      <p:origin x="0" y="-13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1D763-4867-4E6B-89B0-0E2D49A1621B}" type="datetimeFigureOut">
              <a:rPr lang="nl-NL" smtClean="0"/>
              <a:t>21-12-2014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8BDD9-E41D-4E79-A8C5-4381A74404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3680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8BDD9-E41D-4E79-A8C5-4381A74404F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5247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8BDD9-E41D-4E79-A8C5-4381A74404F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604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8BDD9-E41D-4E79-A8C5-4381A74404F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5957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8BDD9-E41D-4E79-A8C5-4381A74404F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1511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8BDD9-E41D-4E79-A8C5-4381A74404F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6959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8BDD9-E41D-4E79-A8C5-4381A74404F0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8554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8BDD9-E41D-4E79-A8C5-4381A74404F0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4449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8BDD9-E41D-4E79-A8C5-4381A74404F0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3989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8BDD9-E41D-4E79-A8C5-4381A74404F0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652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8BDD9-E41D-4E79-A8C5-4381A74404F0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03199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8BDD9-E41D-4E79-A8C5-4381A74404F0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9484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8BDD9-E41D-4E79-A8C5-4381A74404F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883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8BDD9-E41D-4E79-A8C5-4381A74404F0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3824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8BDD9-E41D-4E79-A8C5-4381A74404F0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1979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8BDD9-E41D-4E79-A8C5-4381A74404F0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03368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8BDD9-E41D-4E79-A8C5-4381A74404F0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64168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8BDD9-E41D-4E79-A8C5-4381A74404F0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61113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8BDD9-E41D-4E79-A8C5-4381A74404F0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90015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8BDD9-E41D-4E79-A8C5-4381A74404F0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5557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8BDD9-E41D-4E79-A8C5-4381A74404F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772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8BDD9-E41D-4E79-A8C5-4381A74404F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6331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8BDD9-E41D-4E79-A8C5-4381A74404F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6887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8BDD9-E41D-4E79-A8C5-4381A74404F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324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8BDD9-E41D-4E79-A8C5-4381A74404F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2736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8BDD9-E41D-4E79-A8C5-4381A74404F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828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8BDD9-E41D-4E79-A8C5-4381A74404F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0338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rofmattstrassler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ate.com/blogs/bad_astronomy.html" TargetMode="External"/><Relationship Id="rId5" Type="http://schemas.openxmlformats.org/officeDocument/2006/relationships/hyperlink" Target="http://www.preposterousuniverse.com/blog/" TargetMode="External"/><Relationship Id="rId4" Type="http://schemas.openxmlformats.org/officeDocument/2006/relationships/hyperlink" Target="http://resonaances.blogspot.nl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Bèta voor een </a:t>
            </a:r>
            <a:br>
              <a:rPr lang="nl-NL" dirty="0" smtClean="0"/>
            </a:br>
            <a:r>
              <a:rPr lang="nl-NL" dirty="0" smtClean="0"/>
              <a:t>breed publiek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Jean-Paul Keulen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712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Vertel waar je verhaal over gaat!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Geldt ook voor pers- en nieuwsberichten, </a:t>
            </a:r>
            <a:r>
              <a:rPr lang="nl-NL" dirty="0" err="1" smtClean="0"/>
              <a:t>PowerPoint-presentaties</a:t>
            </a:r>
            <a:r>
              <a:rPr lang="nl-NL" dirty="0" smtClean="0"/>
              <a:t>, mails, brieven...</a:t>
            </a:r>
          </a:p>
          <a:p>
            <a:r>
              <a:rPr lang="nl-NL" dirty="0" smtClean="0"/>
              <a:t>Begin met in een notendop wat het nieuws is; achtergrond komt later</a:t>
            </a:r>
          </a:p>
          <a:p>
            <a:r>
              <a:rPr lang="nl-NL" dirty="0" smtClean="0"/>
              <a:t>Lastig: je wilt soms eerst achtergrondkennis brengen</a:t>
            </a:r>
          </a:p>
          <a:p>
            <a:r>
              <a:rPr lang="nl-NL" dirty="0" smtClean="0"/>
              <a:t>Toch een manier vinden om in die eerste alinea al je punt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059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713" y="609600"/>
            <a:ext cx="5181600" cy="5181600"/>
          </a:xfrm>
        </p:spPr>
      </p:pic>
    </p:spTree>
    <p:extLst>
      <p:ext uri="{BB962C8B-B14F-4D97-AF65-F5344CB8AC3E}">
        <p14:creationId xmlns:p14="http://schemas.microsoft.com/office/powerpoint/2010/main" val="338438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Taalgebruik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Vaktermen alleen introduceren wanneer echt nodig</a:t>
            </a:r>
          </a:p>
          <a:p>
            <a:r>
              <a:rPr lang="nl-NL" dirty="0" smtClean="0"/>
              <a:t>Eerst uitleg, dan vakterm</a:t>
            </a:r>
          </a:p>
          <a:p>
            <a:r>
              <a:rPr lang="nl-NL" dirty="0" smtClean="0"/>
              <a:t>Zinnen niet nodeloos lang maken, maar ook niet alleen korte gebruiken</a:t>
            </a:r>
          </a:p>
          <a:p>
            <a:r>
              <a:rPr lang="nl-NL" dirty="0" smtClean="0"/>
              <a:t>Geen dikdoenerij of mooischrijverij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255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curse</a:t>
            </a:r>
            <a:r>
              <a:rPr lang="nl-NL" dirty="0" smtClean="0"/>
              <a:t> of </a:t>
            </a:r>
            <a:r>
              <a:rPr lang="nl-NL" dirty="0" err="1" smtClean="0"/>
              <a:t>knowledge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Eerst researchen, dan plannen, dan schrijven</a:t>
            </a:r>
          </a:p>
          <a:p>
            <a:r>
              <a:rPr lang="nl-NL" dirty="0" smtClean="0"/>
              <a:t>Moeilijk om met veel kennis op zak in te schatten hoe lastig iets is zónder die kennis</a:t>
            </a:r>
          </a:p>
          <a:p>
            <a:r>
              <a:rPr lang="nl-NL" dirty="0" smtClean="0"/>
              <a:t>Zelf op letten</a:t>
            </a:r>
          </a:p>
          <a:p>
            <a:r>
              <a:rPr lang="nl-NL" dirty="0" smtClean="0"/>
              <a:t>Welwillende, maar niet deskundige proeflezers</a:t>
            </a:r>
          </a:p>
          <a:p>
            <a:r>
              <a:rPr lang="nl-NL" dirty="0" smtClean="0"/>
              <a:t>(En ook deskundige proeflezers...)</a:t>
            </a:r>
          </a:p>
        </p:txBody>
      </p:sp>
    </p:spTree>
    <p:extLst>
      <p:ext uri="{BB962C8B-B14F-4D97-AF65-F5344CB8AC3E}">
        <p14:creationId xmlns:p14="http://schemas.microsoft.com/office/powerpoint/2010/main" val="157131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Anekdotes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Duizenden woorden lezen over natuurkunde is voor de meesten geen ontspanning</a:t>
            </a:r>
          </a:p>
          <a:p>
            <a:r>
              <a:rPr lang="nl-NL" dirty="0" smtClean="0"/>
              <a:t>Wissel af met stukjes tekst die minder aandacht eisen: historische anekdotes, toepassingen en andere zaken die je ‘gewoon kunt lezen’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26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Metaforen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Worden gewaardeerd én worden onthouden!</a:t>
            </a:r>
          </a:p>
          <a:p>
            <a:r>
              <a:rPr lang="nl-NL" dirty="0" smtClean="0"/>
              <a:t>Gebruiken alleen waar nodig</a:t>
            </a:r>
          </a:p>
          <a:p>
            <a:r>
              <a:rPr lang="nl-NL" dirty="0" smtClean="0"/>
              <a:t>Niet te ingewikkeld/vergezocht</a:t>
            </a:r>
          </a:p>
          <a:p>
            <a:r>
              <a:rPr lang="nl-NL" dirty="0" smtClean="0"/>
              <a:t>Opletten voor misleidende aspecten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463" y="2141538"/>
            <a:ext cx="3649662" cy="3649662"/>
          </a:xfrm>
        </p:spPr>
      </p:pic>
    </p:spTree>
    <p:extLst>
      <p:ext uri="{BB962C8B-B14F-4D97-AF65-F5344CB8AC3E}">
        <p14:creationId xmlns:p14="http://schemas.microsoft.com/office/powerpoint/2010/main" val="126064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Risico’s van het vak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Metafoor is niet hoe het echt zit</a:t>
            </a:r>
          </a:p>
          <a:p>
            <a:r>
              <a:rPr lang="nl-NL" dirty="0" smtClean="0"/>
              <a:t>Heldere uitleg in taal is ook niet het hele verhaal</a:t>
            </a:r>
          </a:p>
          <a:p>
            <a:r>
              <a:rPr lang="nl-NL" dirty="0" smtClean="0"/>
              <a:t>Formules: liever niet (behalve E = mc</a:t>
            </a:r>
            <a:r>
              <a:rPr lang="nl-NL" baseline="30000" dirty="0" smtClean="0"/>
              <a:t>2</a:t>
            </a:r>
            <a:r>
              <a:rPr lang="nl-NL" dirty="0" smtClean="0"/>
              <a:t>)</a:t>
            </a:r>
          </a:p>
          <a:p>
            <a:r>
              <a:rPr lang="nl-NL" dirty="0" smtClean="0"/>
              <a:t>Lezer gaat in metaforen of in taal denken; verzint huisgemaakte theorieën</a:t>
            </a:r>
          </a:p>
          <a:p>
            <a:r>
              <a:rPr lang="nl-NL" dirty="0" smtClean="0"/>
              <a:t>Meestal niet zo erg...</a:t>
            </a:r>
          </a:p>
          <a:p>
            <a:r>
              <a:rPr lang="nl-NL" dirty="0" smtClean="0"/>
              <a:t>...maar soms wel.</a:t>
            </a:r>
          </a:p>
        </p:txBody>
      </p:sp>
    </p:spTree>
    <p:extLst>
      <p:ext uri="{BB962C8B-B14F-4D97-AF65-F5344CB8AC3E}">
        <p14:creationId xmlns:p14="http://schemas.microsoft.com/office/powerpoint/2010/main" val="369033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Case </a:t>
            </a:r>
            <a:r>
              <a:rPr lang="nl-NL" dirty="0" err="1" smtClean="0"/>
              <a:t>Study</a:t>
            </a:r>
            <a:r>
              <a:rPr lang="nl-NL" dirty="0" smtClean="0"/>
              <a:t>: Toch geen </a:t>
            </a:r>
            <a:r>
              <a:rPr lang="nl-NL" dirty="0" err="1" smtClean="0"/>
              <a:t>higgs</a:t>
            </a:r>
            <a:r>
              <a:rPr lang="nl-NL" dirty="0" smtClean="0"/>
              <a:t>!?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Koppen op internet (november 2014):</a:t>
            </a:r>
          </a:p>
          <a:p>
            <a:r>
              <a:rPr lang="nl-NL" dirty="0" err="1" smtClean="0"/>
              <a:t>Scientists</a:t>
            </a:r>
            <a:r>
              <a:rPr lang="nl-NL" dirty="0" smtClean="0"/>
              <a:t> </a:t>
            </a:r>
            <a:r>
              <a:rPr lang="nl-NL" dirty="0" err="1" smtClean="0"/>
              <a:t>Raise</a:t>
            </a:r>
            <a:r>
              <a:rPr lang="nl-NL" dirty="0" smtClean="0"/>
              <a:t> </a:t>
            </a:r>
            <a:r>
              <a:rPr lang="nl-NL" dirty="0" err="1" smtClean="0"/>
              <a:t>Doubt</a:t>
            </a:r>
            <a:r>
              <a:rPr lang="nl-NL" dirty="0" smtClean="0"/>
              <a:t> over Discovery of </a:t>
            </a:r>
            <a:r>
              <a:rPr lang="nl-NL" dirty="0" err="1" smtClean="0"/>
              <a:t>Elusive</a:t>
            </a:r>
            <a:r>
              <a:rPr lang="nl-NL" dirty="0" smtClean="0"/>
              <a:t> God </a:t>
            </a:r>
            <a:r>
              <a:rPr lang="nl-NL" dirty="0" err="1" smtClean="0"/>
              <a:t>Particle</a:t>
            </a:r>
            <a:endParaRPr lang="nl-NL" dirty="0" smtClean="0"/>
          </a:p>
          <a:p>
            <a:r>
              <a:rPr lang="nl-NL" dirty="0" smtClean="0"/>
              <a:t>“</a:t>
            </a:r>
            <a:r>
              <a:rPr lang="nl-NL" dirty="0" err="1" smtClean="0"/>
              <a:t>Higgs</a:t>
            </a:r>
            <a:r>
              <a:rPr lang="nl-NL" dirty="0" smtClean="0"/>
              <a:t> Boson” Points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Undiscovered</a:t>
            </a:r>
            <a:r>
              <a:rPr lang="nl-NL" dirty="0" smtClean="0"/>
              <a:t> Force of Nature</a:t>
            </a:r>
          </a:p>
          <a:p>
            <a:r>
              <a:rPr lang="nl-NL" dirty="0" err="1" smtClean="0"/>
              <a:t>Higgs</a:t>
            </a:r>
            <a:r>
              <a:rPr lang="nl-NL" dirty="0" smtClean="0"/>
              <a:t> Boson </a:t>
            </a:r>
            <a:r>
              <a:rPr lang="nl-NL" dirty="0" err="1" smtClean="0"/>
              <a:t>Particle</a:t>
            </a:r>
            <a:r>
              <a:rPr lang="nl-NL" dirty="0" smtClean="0"/>
              <a:t> May </a:t>
            </a:r>
            <a:r>
              <a:rPr lang="nl-NL" dirty="0" err="1" smtClean="0"/>
              <a:t>Not</a:t>
            </a:r>
            <a:r>
              <a:rPr lang="nl-NL" dirty="0" smtClean="0"/>
              <a:t> Have Been </a:t>
            </a:r>
            <a:r>
              <a:rPr lang="nl-NL" dirty="0" err="1" smtClean="0"/>
              <a:t>Discovered</a:t>
            </a:r>
            <a:r>
              <a:rPr lang="nl-NL" dirty="0" smtClean="0"/>
              <a:t> </a:t>
            </a:r>
            <a:r>
              <a:rPr lang="nl-NL" dirty="0" err="1" smtClean="0"/>
              <a:t>Yet</a:t>
            </a:r>
            <a:endParaRPr lang="nl-NL" dirty="0" smtClean="0"/>
          </a:p>
          <a:p>
            <a:r>
              <a:rPr lang="nl-NL" dirty="0" err="1" smtClean="0"/>
              <a:t>Did</a:t>
            </a:r>
            <a:r>
              <a:rPr lang="nl-NL" dirty="0" smtClean="0"/>
              <a:t> or </a:t>
            </a:r>
            <a:r>
              <a:rPr lang="nl-NL" dirty="0" err="1" smtClean="0"/>
              <a:t>Did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CERN Discover </a:t>
            </a:r>
            <a:r>
              <a:rPr lang="nl-NL" dirty="0" err="1" smtClean="0"/>
              <a:t>Higgs</a:t>
            </a:r>
            <a:r>
              <a:rPr lang="nl-NL" dirty="0" smtClean="0"/>
              <a:t> </a:t>
            </a:r>
            <a:r>
              <a:rPr lang="nl-NL" dirty="0" err="1" smtClean="0"/>
              <a:t>Particle</a:t>
            </a:r>
            <a:r>
              <a:rPr lang="nl-NL" dirty="0" smtClean="0"/>
              <a:t>? We </a:t>
            </a:r>
            <a:r>
              <a:rPr lang="nl-NL" dirty="0" err="1" smtClean="0"/>
              <a:t>Deserve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Know</a:t>
            </a:r>
            <a:endParaRPr lang="nl-NL" dirty="0" smtClean="0"/>
          </a:p>
          <a:p>
            <a:r>
              <a:rPr lang="nl-NL" dirty="0" smtClean="0"/>
              <a:t>BICEP2 </a:t>
            </a:r>
            <a:r>
              <a:rPr lang="nl-NL" dirty="0" err="1" smtClean="0"/>
              <a:t>All</a:t>
            </a:r>
            <a:r>
              <a:rPr lang="nl-NL" dirty="0" smtClean="0"/>
              <a:t> Over </a:t>
            </a:r>
            <a:r>
              <a:rPr lang="nl-NL" dirty="0" err="1" smtClean="0"/>
              <a:t>Again</a:t>
            </a:r>
            <a:r>
              <a:rPr lang="nl-NL" dirty="0" smtClean="0"/>
              <a:t>? </a:t>
            </a:r>
            <a:r>
              <a:rPr lang="nl-NL" dirty="0" err="1" smtClean="0"/>
              <a:t>Researchers</a:t>
            </a:r>
            <a:r>
              <a:rPr lang="nl-NL" dirty="0" smtClean="0"/>
              <a:t> </a:t>
            </a:r>
            <a:r>
              <a:rPr lang="nl-NL" dirty="0" err="1" smtClean="0"/>
              <a:t>Place</a:t>
            </a:r>
            <a:r>
              <a:rPr lang="nl-NL" dirty="0" smtClean="0"/>
              <a:t> </a:t>
            </a:r>
            <a:r>
              <a:rPr lang="nl-NL" dirty="0" err="1" smtClean="0"/>
              <a:t>Higgs</a:t>
            </a:r>
            <a:r>
              <a:rPr lang="nl-NL" dirty="0" smtClean="0"/>
              <a:t> Boson Discovery in </a:t>
            </a:r>
            <a:r>
              <a:rPr lang="nl-NL" dirty="0" err="1" smtClean="0"/>
              <a:t>Doubt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713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Case </a:t>
            </a:r>
            <a:r>
              <a:rPr lang="nl-NL" dirty="0" err="1"/>
              <a:t>Study</a:t>
            </a:r>
            <a:r>
              <a:rPr lang="nl-NL" dirty="0"/>
              <a:t>: Toch geen </a:t>
            </a:r>
            <a:r>
              <a:rPr lang="nl-NL" dirty="0" err="1"/>
              <a:t>higgs</a:t>
            </a:r>
            <a:r>
              <a:rPr lang="nl-NL" dirty="0"/>
              <a:t>!?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Artikel ‘</a:t>
            </a:r>
            <a:r>
              <a:rPr lang="nl-NL" dirty="0" err="1" smtClean="0"/>
              <a:t>Technicolor</a:t>
            </a:r>
            <a:r>
              <a:rPr lang="nl-NL" dirty="0" smtClean="0"/>
              <a:t> </a:t>
            </a:r>
            <a:r>
              <a:rPr lang="nl-NL" dirty="0" err="1" smtClean="0"/>
              <a:t>Higgs</a:t>
            </a:r>
            <a:r>
              <a:rPr lang="nl-NL" dirty="0" smtClean="0"/>
              <a:t> in the Light of LHC Data’ gepubliceerd in </a:t>
            </a:r>
            <a:r>
              <a:rPr lang="nl-NL" i="1" dirty="0" err="1" smtClean="0"/>
              <a:t>Physical</a:t>
            </a:r>
            <a:r>
              <a:rPr lang="nl-NL" i="1" dirty="0" smtClean="0"/>
              <a:t> Review D</a:t>
            </a:r>
            <a:r>
              <a:rPr lang="nl-NL" dirty="0" smtClean="0"/>
              <a:t>...</a:t>
            </a:r>
          </a:p>
          <a:p>
            <a:r>
              <a:rPr lang="nl-NL" dirty="0" smtClean="0"/>
              <a:t>...op 13 augustus 2014!</a:t>
            </a:r>
          </a:p>
          <a:p>
            <a:r>
              <a:rPr lang="nl-NL" dirty="0" smtClean="0"/>
              <a:t>Waarom dan in november zoveel aandacht hiervoor?</a:t>
            </a:r>
          </a:p>
          <a:p>
            <a:r>
              <a:rPr lang="nl-NL" dirty="0" smtClean="0"/>
              <a:t>Persbericht van Universiteit van Zuid-Denemarken d.d. 7 november 2014!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370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Case </a:t>
            </a:r>
            <a:r>
              <a:rPr lang="nl-NL" dirty="0" err="1"/>
              <a:t>Study</a:t>
            </a:r>
            <a:r>
              <a:rPr lang="nl-NL" dirty="0"/>
              <a:t>: Toch geen </a:t>
            </a:r>
            <a:r>
              <a:rPr lang="nl-NL" dirty="0" err="1"/>
              <a:t>higgs</a:t>
            </a:r>
            <a:r>
              <a:rPr lang="nl-NL" dirty="0"/>
              <a:t>!?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Waar het eigenlijk om draait:</a:t>
            </a:r>
          </a:p>
          <a:p>
            <a:r>
              <a:rPr lang="nl-NL" dirty="0" err="1" smtClean="0"/>
              <a:t>Technicolor</a:t>
            </a:r>
            <a:r>
              <a:rPr lang="nl-NL" dirty="0" smtClean="0"/>
              <a:t>: alternatief voor </a:t>
            </a:r>
            <a:r>
              <a:rPr lang="nl-NL" dirty="0" err="1" smtClean="0"/>
              <a:t>higgsmechanisme</a:t>
            </a:r>
            <a:endParaRPr lang="nl-NL" dirty="0" smtClean="0"/>
          </a:p>
          <a:p>
            <a:r>
              <a:rPr lang="nl-NL" dirty="0" smtClean="0"/>
              <a:t>Medebedenker Steven </a:t>
            </a:r>
            <a:r>
              <a:rPr lang="nl-NL" dirty="0" err="1" smtClean="0"/>
              <a:t>Weinberg</a:t>
            </a:r>
            <a:r>
              <a:rPr lang="nl-NL" dirty="0" smtClean="0"/>
              <a:t>: </a:t>
            </a:r>
            <a:r>
              <a:rPr lang="nl-NL" dirty="0" err="1" smtClean="0"/>
              <a:t>technicolor</a:t>
            </a:r>
            <a:r>
              <a:rPr lang="nl-NL" dirty="0" smtClean="0"/>
              <a:t> na </a:t>
            </a:r>
            <a:r>
              <a:rPr lang="nl-NL" dirty="0" err="1" smtClean="0"/>
              <a:t>higgsontdekking</a:t>
            </a:r>
            <a:r>
              <a:rPr lang="nl-NL" dirty="0" smtClean="0"/>
              <a:t> niet meer zo interessant</a:t>
            </a:r>
            <a:endParaRPr lang="nl-NL" i="1" dirty="0" smtClean="0"/>
          </a:p>
          <a:p>
            <a:r>
              <a:rPr lang="nl-NL" dirty="0" smtClean="0"/>
              <a:t>Nieuw artikel: </a:t>
            </a:r>
            <a:r>
              <a:rPr lang="nl-NL" dirty="0" err="1" smtClean="0"/>
              <a:t>technicolor</a:t>
            </a:r>
            <a:r>
              <a:rPr lang="nl-NL" dirty="0" smtClean="0"/>
              <a:t> kan toch nog! </a:t>
            </a:r>
          </a:p>
          <a:p>
            <a:r>
              <a:rPr lang="nl-NL" dirty="0" smtClean="0"/>
              <a:t>Nieuw deeltje kan “</a:t>
            </a:r>
            <a:r>
              <a:rPr lang="nl-NL" dirty="0" err="1" smtClean="0"/>
              <a:t>techni-higgs</a:t>
            </a:r>
            <a:r>
              <a:rPr lang="nl-NL" dirty="0" smtClean="0"/>
              <a:t>” zijn, bestaand uit “</a:t>
            </a:r>
            <a:r>
              <a:rPr lang="nl-NL" dirty="0" err="1" smtClean="0"/>
              <a:t>techni</a:t>
            </a:r>
            <a:r>
              <a:rPr lang="nl-NL" dirty="0" smtClean="0"/>
              <a:t>-quarks”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794" y="2461419"/>
            <a:ext cx="3937000" cy="3009900"/>
          </a:xfrm>
        </p:spPr>
      </p:pic>
    </p:spTree>
    <p:extLst>
      <p:ext uri="{BB962C8B-B14F-4D97-AF65-F5344CB8AC3E}">
        <p14:creationId xmlns:p14="http://schemas.microsoft.com/office/powerpoint/2010/main" val="20673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 ben ik?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286" y="2141538"/>
            <a:ext cx="2690890" cy="3649662"/>
          </a:xfrm>
        </p:spPr>
      </p:pic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Studie sterrenkunde in Leiden</a:t>
            </a:r>
          </a:p>
          <a:p>
            <a:r>
              <a:rPr lang="nl-NL" dirty="0" smtClean="0"/>
              <a:t>Afstudeervariant Communicatie en Educatie</a:t>
            </a:r>
          </a:p>
          <a:p>
            <a:r>
              <a:rPr lang="nl-NL" dirty="0" smtClean="0"/>
              <a:t>Stage bij KIJK in 2002</a:t>
            </a:r>
          </a:p>
          <a:p>
            <a:r>
              <a:rPr lang="nl-NL" dirty="0" smtClean="0"/>
              <a:t>Schrijft voor KIJK sinds 2002</a:t>
            </a:r>
          </a:p>
          <a:p>
            <a:r>
              <a:rPr lang="nl-NL" dirty="0" smtClean="0"/>
              <a:t>Sinds 2005 redacteur</a:t>
            </a:r>
          </a:p>
          <a:p>
            <a:r>
              <a:rPr lang="nl-NL" dirty="0" smtClean="0"/>
              <a:t>Sinds 2009 coördinerend redacteur</a:t>
            </a:r>
          </a:p>
          <a:p>
            <a:r>
              <a:rPr lang="nl-NL" dirty="0" smtClean="0"/>
              <a:t>Sinds 1 december 2014 chef redactie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443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Case </a:t>
            </a:r>
            <a:r>
              <a:rPr lang="nl-NL" dirty="0" err="1"/>
              <a:t>Study</a:t>
            </a:r>
            <a:r>
              <a:rPr lang="nl-NL" dirty="0"/>
              <a:t>: Toch geen </a:t>
            </a:r>
            <a:r>
              <a:rPr lang="nl-NL" dirty="0" err="1"/>
              <a:t>higgs</a:t>
            </a:r>
            <a:r>
              <a:rPr lang="nl-NL" dirty="0"/>
              <a:t>!?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Belangrijk om te weten:</a:t>
            </a:r>
          </a:p>
          <a:p>
            <a:r>
              <a:rPr lang="nl-NL" dirty="0" smtClean="0"/>
              <a:t>Er is sowieso een nieuw deeltje gevonden</a:t>
            </a:r>
          </a:p>
          <a:p>
            <a:r>
              <a:rPr lang="nl-NL" dirty="0" smtClean="0"/>
              <a:t>CERN heeft altijd mogelijkheid opengelaten dat dit deeltje niet het enige </a:t>
            </a:r>
            <a:r>
              <a:rPr lang="nl-NL" dirty="0" err="1" smtClean="0"/>
              <a:t>higgsdeeltje</a:t>
            </a:r>
            <a:r>
              <a:rPr lang="nl-NL" dirty="0" smtClean="0"/>
              <a:t> is</a:t>
            </a:r>
          </a:p>
          <a:p>
            <a:r>
              <a:rPr lang="nl-NL" dirty="0" smtClean="0"/>
              <a:t>Of het deeltje is opgebouwd uit andere deeltjes, is een vraag die heel serieus wordt onderzocht</a:t>
            </a:r>
          </a:p>
          <a:p>
            <a:r>
              <a:rPr lang="nl-NL" dirty="0" smtClean="0"/>
              <a:t>Tot nu toe wijst alles – helaas! – op de saaiste mogelijkheid: één </a:t>
            </a:r>
            <a:r>
              <a:rPr lang="nl-NL" dirty="0" err="1" smtClean="0"/>
              <a:t>higgsdeeltje</a:t>
            </a:r>
            <a:endParaRPr lang="nl-NL" dirty="0" smtClean="0"/>
          </a:p>
          <a:p>
            <a:r>
              <a:rPr lang="nl-NL" dirty="0" smtClean="0"/>
              <a:t>Nieuw onderzoek draagt geen argumenten aan tegen de </a:t>
            </a:r>
            <a:r>
              <a:rPr lang="nl-NL" dirty="0" err="1" smtClean="0"/>
              <a:t>higgs</a:t>
            </a:r>
            <a:r>
              <a:rPr lang="nl-NL" dirty="0" smtClean="0"/>
              <a:t>-interpretatie!</a:t>
            </a:r>
          </a:p>
          <a:p>
            <a:r>
              <a:rPr lang="nl-NL" dirty="0" smtClean="0"/>
              <a:t>Theorieën zijn altijd wel zo te </a:t>
            </a:r>
            <a:r>
              <a:rPr lang="nl-NL" dirty="0" err="1" smtClean="0"/>
              <a:t>tweaken</a:t>
            </a:r>
            <a:r>
              <a:rPr lang="nl-NL" dirty="0" smtClean="0"/>
              <a:t> dat ze passen bij de meest recente waarnemingen</a:t>
            </a:r>
          </a:p>
          <a:p>
            <a:r>
              <a:rPr lang="nl-NL" dirty="0" smtClean="0"/>
              <a:t>“Het is niet alsof men hier op CERN wakker van ligt.”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26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Case </a:t>
            </a:r>
            <a:r>
              <a:rPr lang="nl-NL" dirty="0" err="1"/>
              <a:t>Study</a:t>
            </a:r>
            <a:r>
              <a:rPr lang="nl-NL" dirty="0"/>
              <a:t>: Toch geen </a:t>
            </a:r>
            <a:r>
              <a:rPr lang="nl-NL" dirty="0" err="1"/>
              <a:t>higgs</a:t>
            </a:r>
            <a:r>
              <a:rPr lang="nl-NL" dirty="0"/>
              <a:t>!?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Wat ging er mis bij die berichten?</a:t>
            </a:r>
          </a:p>
          <a:p>
            <a:r>
              <a:rPr lang="nl-NL" dirty="0" smtClean="0"/>
              <a:t>Sensatiezucht; kop die aanzet tot lezen</a:t>
            </a:r>
          </a:p>
          <a:p>
            <a:r>
              <a:rPr lang="nl-NL" dirty="0" smtClean="0"/>
              <a:t>Journalisten bedacht op natuurkundige missers na neutrino’s en BICEP2</a:t>
            </a:r>
            <a:endParaRPr lang="nl-NL" dirty="0"/>
          </a:p>
          <a:p>
            <a:r>
              <a:rPr lang="nl-NL" dirty="0" smtClean="0"/>
              <a:t>Slordigheid: oorspronkelijke datum publicatie niet gecheckt (hele artikel niet gezien?)</a:t>
            </a:r>
          </a:p>
          <a:p>
            <a:r>
              <a:rPr lang="nl-NL" dirty="0" smtClean="0"/>
              <a:t>Persbericht te serieus genomen; citaten klakkeloos overgenomen</a:t>
            </a:r>
          </a:p>
          <a:p>
            <a:r>
              <a:rPr lang="nl-NL" dirty="0" smtClean="0"/>
              <a:t>Geen onafhankelijke deskundige geraadpleegd</a:t>
            </a:r>
          </a:p>
          <a:p>
            <a:r>
              <a:rPr lang="nl-NL" dirty="0" smtClean="0"/>
              <a:t>Zelfoverschatting; willen duiden maar kunnen dat niet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869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Case </a:t>
            </a:r>
            <a:r>
              <a:rPr lang="nl-NL" dirty="0" err="1"/>
              <a:t>Study</a:t>
            </a:r>
            <a:r>
              <a:rPr lang="nl-NL" dirty="0"/>
              <a:t>: Toch geen </a:t>
            </a:r>
            <a:r>
              <a:rPr lang="nl-NL" dirty="0" err="1"/>
              <a:t>higgs</a:t>
            </a:r>
            <a:r>
              <a:rPr lang="nl-NL" dirty="0"/>
              <a:t>!?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Schrijvers persbericht gaan ook niet vrijuit!</a:t>
            </a:r>
          </a:p>
          <a:p>
            <a:r>
              <a:rPr lang="nl-NL" dirty="0" smtClean="0"/>
              <a:t>Kop: “</a:t>
            </a:r>
            <a:r>
              <a:rPr lang="nl-NL" dirty="0" err="1" smtClean="0"/>
              <a:t>Maybe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wasn’t</a:t>
            </a:r>
            <a:r>
              <a:rPr lang="nl-NL" dirty="0" smtClean="0"/>
              <a:t> the </a:t>
            </a:r>
            <a:r>
              <a:rPr lang="nl-NL" dirty="0" err="1" smtClean="0"/>
              <a:t>Higgs</a:t>
            </a:r>
            <a:r>
              <a:rPr lang="nl-NL" dirty="0" smtClean="0"/>
              <a:t> </a:t>
            </a:r>
            <a:r>
              <a:rPr lang="nl-NL" dirty="0" err="1" smtClean="0"/>
              <a:t>particle</a:t>
            </a:r>
            <a:r>
              <a:rPr lang="nl-NL" dirty="0" smtClean="0"/>
              <a:t> </a:t>
            </a:r>
            <a:r>
              <a:rPr lang="nl-NL" dirty="0" err="1" smtClean="0"/>
              <a:t>after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”</a:t>
            </a:r>
          </a:p>
          <a:p>
            <a:r>
              <a:rPr lang="nl-NL" dirty="0" smtClean="0"/>
              <a:t>“An </a:t>
            </a:r>
            <a:r>
              <a:rPr lang="nl-NL" dirty="0" err="1" smtClean="0"/>
              <a:t>international</a:t>
            </a:r>
            <a:r>
              <a:rPr lang="nl-NL" dirty="0" smtClean="0"/>
              <a:t> research team” (d.w.z. twee Britten, een Deen en een Belg)</a:t>
            </a:r>
          </a:p>
          <a:p>
            <a:r>
              <a:rPr lang="nl-NL" dirty="0" smtClean="0"/>
              <a:t>“No </a:t>
            </a:r>
            <a:r>
              <a:rPr lang="nl-NL" dirty="0" err="1" smtClean="0"/>
              <a:t>conclusive</a:t>
            </a:r>
            <a:r>
              <a:rPr lang="nl-NL" dirty="0" smtClean="0"/>
              <a:t> </a:t>
            </a:r>
            <a:r>
              <a:rPr lang="nl-NL" dirty="0" err="1" smtClean="0"/>
              <a:t>evidence</a:t>
            </a:r>
            <a:r>
              <a:rPr lang="nl-NL" dirty="0" smtClean="0"/>
              <a:t>” voor </a:t>
            </a:r>
            <a:r>
              <a:rPr lang="nl-NL" dirty="0" err="1" smtClean="0"/>
              <a:t>higgsdeeltje</a:t>
            </a:r>
            <a:endParaRPr lang="nl-NL" dirty="0" smtClean="0"/>
          </a:p>
          <a:p>
            <a:r>
              <a:rPr lang="nl-NL" dirty="0" smtClean="0"/>
              <a:t>“It is </a:t>
            </a:r>
            <a:r>
              <a:rPr lang="nl-NL" dirty="0" err="1" smtClean="0"/>
              <a:t>still</a:t>
            </a:r>
            <a:r>
              <a:rPr lang="nl-NL" dirty="0" smtClean="0"/>
              <a:t> </a:t>
            </a:r>
            <a:r>
              <a:rPr lang="nl-NL" dirty="0" err="1" smtClean="0"/>
              <a:t>possible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CERN has </a:t>
            </a:r>
            <a:r>
              <a:rPr lang="nl-NL" dirty="0" err="1" smtClean="0"/>
              <a:t>discovered</a:t>
            </a:r>
            <a:r>
              <a:rPr lang="nl-NL" dirty="0" smtClean="0"/>
              <a:t> the </a:t>
            </a:r>
            <a:r>
              <a:rPr lang="nl-NL" dirty="0" err="1" smtClean="0"/>
              <a:t>Higgs</a:t>
            </a:r>
            <a:r>
              <a:rPr lang="nl-NL" dirty="0" smtClean="0"/>
              <a:t> </a:t>
            </a:r>
            <a:r>
              <a:rPr lang="nl-NL" dirty="0" err="1" smtClean="0"/>
              <a:t>particle</a:t>
            </a:r>
            <a:r>
              <a:rPr lang="nl-NL" dirty="0" smtClean="0"/>
              <a:t> – but </a:t>
            </a:r>
            <a:r>
              <a:rPr lang="nl-NL" dirty="0" err="1" smtClean="0"/>
              <a:t>it</a:t>
            </a:r>
            <a:r>
              <a:rPr lang="nl-NL" dirty="0" smtClean="0"/>
              <a:t> is </a:t>
            </a:r>
            <a:r>
              <a:rPr lang="nl-NL" dirty="0" err="1" smtClean="0"/>
              <a:t>equally</a:t>
            </a:r>
            <a:r>
              <a:rPr lang="nl-NL" dirty="0" smtClean="0"/>
              <a:t> </a:t>
            </a:r>
            <a:r>
              <a:rPr lang="nl-NL" dirty="0" err="1" smtClean="0"/>
              <a:t>possible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is a different kind of </a:t>
            </a:r>
            <a:r>
              <a:rPr lang="nl-NL" dirty="0" err="1" smtClean="0"/>
              <a:t>particle</a:t>
            </a:r>
            <a:r>
              <a:rPr lang="nl-NL" dirty="0" smtClean="0"/>
              <a:t>.”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472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Case </a:t>
            </a:r>
            <a:r>
              <a:rPr lang="nl-NL" dirty="0" err="1"/>
              <a:t>Study</a:t>
            </a:r>
            <a:r>
              <a:rPr lang="nl-NL" dirty="0"/>
              <a:t>: Toch geen </a:t>
            </a:r>
            <a:r>
              <a:rPr lang="nl-NL" dirty="0" err="1"/>
              <a:t>higgs</a:t>
            </a:r>
            <a:r>
              <a:rPr lang="nl-NL" dirty="0"/>
              <a:t>!?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Persbericht geeft journalisten voorzet die vervolgens dankbaar wordt ingekopt</a:t>
            </a:r>
          </a:p>
          <a:p>
            <a:r>
              <a:rPr lang="nl-NL" dirty="0" smtClean="0"/>
              <a:t>Vergelijkbare gevallen: magnetische </a:t>
            </a:r>
            <a:r>
              <a:rPr lang="nl-NL" dirty="0" err="1" smtClean="0"/>
              <a:t>monopolen</a:t>
            </a:r>
            <a:r>
              <a:rPr lang="nl-NL" dirty="0" smtClean="0"/>
              <a:t> en Delfts </a:t>
            </a:r>
            <a:r>
              <a:rPr lang="nl-NL" dirty="0" err="1" smtClean="0"/>
              <a:t>majoranadeeltje</a:t>
            </a:r>
            <a:endParaRPr lang="nl-NL" dirty="0" smtClean="0"/>
          </a:p>
          <a:p>
            <a:r>
              <a:rPr lang="nl-NL" dirty="0" smtClean="0"/>
              <a:t>Persberichten zijn propaganda! Meer dan een derde bevat overdreven claims</a:t>
            </a:r>
          </a:p>
          <a:p>
            <a:r>
              <a:rPr lang="nl-NL" dirty="0" smtClean="0"/>
              <a:t>Voorlichters niet altijd thuis in de materie</a:t>
            </a:r>
          </a:p>
          <a:p>
            <a:r>
              <a:rPr lang="nl-NL" dirty="0" smtClean="0"/>
              <a:t>Onderzoekers zelf proberen impopulaire theorie aan grote publiek te verkopen</a:t>
            </a:r>
          </a:p>
        </p:txBody>
      </p:sp>
    </p:spTree>
    <p:extLst>
      <p:ext uri="{BB962C8B-B14F-4D97-AF65-F5344CB8AC3E}">
        <p14:creationId xmlns:p14="http://schemas.microsoft.com/office/powerpoint/2010/main" val="337582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 te vertrouwen?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Nieuwsberichten checken bij betrouwbare bronnen. Voor deeltjes e.d.:</a:t>
            </a:r>
          </a:p>
          <a:p>
            <a:r>
              <a:rPr lang="nl-NL" dirty="0" smtClean="0"/>
              <a:t>Blogs: Of </a:t>
            </a:r>
            <a:r>
              <a:rPr lang="nl-NL" dirty="0" err="1" smtClean="0"/>
              <a:t>Particular</a:t>
            </a:r>
            <a:r>
              <a:rPr lang="nl-NL" dirty="0" smtClean="0"/>
              <a:t> </a:t>
            </a:r>
            <a:r>
              <a:rPr lang="nl-NL" dirty="0" err="1" smtClean="0"/>
              <a:t>Significance</a:t>
            </a:r>
            <a:r>
              <a:rPr lang="nl-NL" dirty="0" smtClean="0"/>
              <a:t> </a:t>
            </a:r>
            <a:r>
              <a:rPr lang="nl-NL" dirty="0"/>
              <a:t>(</a:t>
            </a:r>
            <a:r>
              <a:rPr lang="nl-NL" dirty="0">
                <a:hlinkClick r:id="rId3"/>
              </a:rPr>
              <a:t>http://profmattstrassler.com</a:t>
            </a:r>
            <a:r>
              <a:rPr lang="nl-NL" dirty="0" smtClean="0">
                <a:hlinkClick r:id="rId3"/>
              </a:rPr>
              <a:t>/</a:t>
            </a:r>
            <a:r>
              <a:rPr lang="nl-NL" dirty="0" smtClean="0"/>
              <a:t>), </a:t>
            </a:r>
            <a:r>
              <a:rPr lang="nl-NL" dirty="0" err="1" smtClean="0"/>
              <a:t>Résonaances</a:t>
            </a:r>
            <a:r>
              <a:rPr lang="nl-NL" dirty="0" smtClean="0"/>
              <a:t> (</a:t>
            </a:r>
            <a:r>
              <a:rPr lang="nl-NL" dirty="0" smtClean="0">
                <a:hlinkClick r:id="rId4"/>
              </a:rPr>
              <a:t>http</a:t>
            </a:r>
            <a:r>
              <a:rPr lang="nl-NL" dirty="0">
                <a:hlinkClick r:id="rId4"/>
              </a:rPr>
              <a:t>://resonaances.blogspot.nl</a:t>
            </a:r>
            <a:r>
              <a:rPr lang="nl-NL" dirty="0" smtClean="0">
                <a:hlinkClick r:id="rId4"/>
              </a:rPr>
              <a:t>/</a:t>
            </a:r>
            <a:r>
              <a:rPr lang="nl-NL" dirty="0" smtClean="0"/>
              <a:t>), </a:t>
            </a:r>
            <a:r>
              <a:rPr lang="nl-NL" dirty="0" err="1" smtClean="0"/>
              <a:t>Preposterous</a:t>
            </a:r>
            <a:r>
              <a:rPr lang="nl-NL" dirty="0" smtClean="0"/>
              <a:t> </a:t>
            </a:r>
            <a:r>
              <a:rPr lang="nl-NL" dirty="0" err="1" smtClean="0"/>
              <a:t>Universe</a:t>
            </a:r>
            <a:r>
              <a:rPr lang="nl-NL" dirty="0" smtClean="0"/>
              <a:t> (</a:t>
            </a:r>
            <a:r>
              <a:rPr lang="nl-NL" dirty="0" smtClean="0">
                <a:hlinkClick r:id="rId5"/>
              </a:rPr>
              <a:t>http</a:t>
            </a:r>
            <a:r>
              <a:rPr lang="nl-NL" dirty="0">
                <a:hlinkClick r:id="rId5"/>
              </a:rPr>
              <a:t>://www.preposterousuniverse.com/blog</a:t>
            </a:r>
            <a:r>
              <a:rPr lang="nl-NL" dirty="0" smtClean="0">
                <a:hlinkClick r:id="rId5"/>
              </a:rPr>
              <a:t>/</a:t>
            </a:r>
            <a:r>
              <a:rPr lang="nl-NL" dirty="0" smtClean="0"/>
              <a:t>), Bad </a:t>
            </a:r>
            <a:r>
              <a:rPr lang="nl-NL" dirty="0" err="1" smtClean="0"/>
              <a:t>Astronomy</a:t>
            </a:r>
            <a:r>
              <a:rPr lang="nl-NL" dirty="0"/>
              <a:t> (</a:t>
            </a:r>
            <a:r>
              <a:rPr lang="nl-NL" dirty="0">
                <a:hlinkClick r:id="rId6"/>
              </a:rPr>
              <a:t>http://</a:t>
            </a:r>
            <a:r>
              <a:rPr lang="nl-NL" dirty="0" smtClean="0">
                <a:hlinkClick r:id="rId6"/>
              </a:rPr>
              <a:t>www.slate.com/blogs/bad_astronomy.html</a:t>
            </a:r>
            <a:r>
              <a:rPr lang="nl-NL" dirty="0" smtClean="0"/>
              <a:t>)</a:t>
            </a:r>
          </a:p>
          <a:p>
            <a:r>
              <a:rPr lang="nl-NL" dirty="0" smtClean="0"/>
              <a:t>Facebook: deeltjesfysicus Don Lincoln</a:t>
            </a:r>
          </a:p>
          <a:p>
            <a:r>
              <a:rPr lang="nl-NL" dirty="0" smtClean="0"/>
              <a:t>Twitter: o.a. Katherine Mack (@</a:t>
            </a:r>
            <a:r>
              <a:rPr lang="nl-NL" dirty="0" err="1" smtClean="0"/>
              <a:t>astrokatie</a:t>
            </a:r>
            <a:r>
              <a:rPr lang="nl-NL" dirty="0" smtClean="0"/>
              <a:t>) en </a:t>
            </a:r>
            <a:r>
              <a:rPr lang="nl-NL" dirty="0" err="1" smtClean="0"/>
              <a:t>Matthew</a:t>
            </a:r>
            <a:r>
              <a:rPr lang="nl-NL" dirty="0" smtClean="0"/>
              <a:t> Francis (@</a:t>
            </a:r>
            <a:r>
              <a:rPr lang="nl-NL" dirty="0" err="1" smtClean="0"/>
              <a:t>DrMRFrancis</a:t>
            </a:r>
            <a:r>
              <a:rPr lang="nl-NL" dirty="0" smtClean="0"/>
              <a:t>)</a:t>
            </a:r>
          </a:p>
          <a:p>
            <a:r>
              <a:rPr lang="nl-NL" dirty="0" smtClean="0"/>
              <a:t>Betrouwbare journalisten: Bruno van </a:t>
            </a:r>
            <a:r>
              <a:rPr lang="nl-NL" dirty="0" err="1" smtClean="0"/>
              <a:t>Wayenburg</a:t>
            </a:r>
            <a:r>
              <a:rPr lang="nl-NL" dirty="0" smtClean="0"/>
              <a:t> (KIJK, NRC), Martijn van </a:t>
            </a:r>
            <a:r>
              <a:rPr lang="nl-NL" dirty="0" err="1" smtClean="0"/>
              <a:t>Calmthout</a:t>
            </a:r>
            <a:r>
              <a:rPr lang="nl-NL" dirty="0" smtClean="0"/>
              <a:t> (Volkskrant), Ans Hekkenberg (KIJK, New </a:t>
            </a:r>
            <a:r>
              <a:rPr lang="nl-NL" dirty="0" err="1" smtClean="0"/>
              <a:t>Scientist</a:t>
            </a:r>
            <a:r>
              <a:rPr lang="nl-NL" dirty="0" smtClean="0"/>
              <a:t>, Volkskrant), George van Hal (New </a:t>
            </a:r>
            <a:r>
              <a:rPr lang="nl-NL" dirty="0" err="1" smtClean="0"/>
              <a:t>Scientist</a:t>
            </a:r>
            <a:r>
              <a:rPr lang="nl-NL" dirty="0" smtClean="0"/>
              <a:t>)...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646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Lezen over schrijven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3" y="2141538"/>
            <a:ext cx="4866216" cy="3649662"/>
          </a:xfrm>
        </p:spPr>
      </p:pic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330" y="2141538"/>
            <a:ext cx="2415928" cy="3649662"/>
          </a:xfrm>
        </p:spPr>
      </p:pic>
    </p:spTree>
    <p:extLst>
      <p:ext uri="{BB962C8B-B14F-4D97-AF65-F5344CB8AC3E}">
        <p14:creationId xmlns:p14="http://schemas.microsoft.com/office/powerpoint/2010/main" val="268487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Ook leuk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687" y="2141538"/>
            <a:ext cx="2376089" cy="3649662"/>
          </a:xfr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999" y="2141538"/>
            <a:ext cx="2376590" cy="3649662"/>
          </a:xfrm>
        </p:spPr>
      </p:pic>
    </p:spTree>
    <p:extLst>
      <p:ext uri="{BB962C8B-B14F-4D97-AF65-F5344CB8AC3E}">
        <p14:creationId xmlns:p14="http://schemas.microsoft.com/office/powerpoint/2010/main" val="35933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ben ik?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Twee boeken:</a:t>
            </a:r>
          </a:p>
          <a:p>
            <a:r>
              <a:rPr lang="nl-NL" i="1" dirty="0" smtClean="0"/>
              <a:t>De deeltjesdierentuin: over </a:t>
            </a:r>
            <a:r>
              <a:rPr lang="nl-NL" i="1" dirty="0" err="1" smtClean="0"/>
              <a:t>higgsbosonen</a:t>
            </a:r>
            <a:r>
              <a:rPr lang="nl-NL" i="1" dirty="0" smtClean="0"/>
              <a:t>, neutrino’s en meer</a:t>
            </a:r>
            <a:r>
              <a:rPr lang="nl-NL" dirty="0" smtClean="0"/>
              <a:t> (november 2012, achtste druk in de maak)</a:t>
            </a:r>
          </a:p>
          <a:p>
            <a:r>
              <a:rPr lang="nl-NL" i="1" dirty="0" smtClean="0"/>
              <a:t>De deeltjessafari: over donkere materie, </a:t>
            </a:r>
            <a:r>
              <a:rPr lang="nl-NL" i="1" dirty="0" err="1" smtClean="0"/>
              <a:t>gravitonen</a:t>
            </a:r>
            <a:r>
              <a:rPr lang="nl-NL" i="1" dirty="0" smtClean="0"/>
              <a:t> en meer</a:t>
            </a:r>
            <a:r>
              <a:rPr lang="nl-NL" dirty="0" smtClean="0"/>
              <a:t> (september 2014, derde druk in de maak)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999" y="2141538"/>
            <a:ext cx="2376590" cy="3649662"/>
          </a:xfrm>
        </p:spPr>
      </p:pic>
    </p:spTree>
    <p:extLst>
      <p:ext uri="{BB962C8B-B14F-4D97-AF65-F5344CB8AC3E}">
        <p14:creationId xmlns:p14="http://schemas.microsoft.com/office/powerpoint/2010/main" val="17821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 ik vertellen?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 schrijf je een goed populair artikel over een natuurkundig onderwerp?</a:t>
            </a:r>
          </a:p>
          <a:p>
            <a:r>
              <a:rPr lang="nl-NL" dirty="0" smtClean="0"/>
              <a:t>Case </a:t>
            </a:r>
            <a:r>
              <a:rPr lang="nl-NL" dirty="0" err="1" smtClean="0"/>
              <a:t>study</a:t>
            </a:r>
            <a:r>
              <a:rPr lang="nl-NL" dirty="0" smtClean="0"/>
              <a:t>: hoe kan het misgaan bij het populariseren van natuurkunde?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17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Nobody</a:t>
            </a:r>
            <a:r>
              <a:rPr lang="nl-NL" dirty="0" smtClean="0"/>
              <a:t> has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read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crap</a:t>
            </a:r>
            <a:r>
              <a:rPr lang="nl-NL" dirty="0" smtClean="0"/>
              <a:t>!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Lezer heeft weinig tijd en veel alternatieven</a:t>
            </a:r>
          </a:p>
          <a:p>
            <a:r>
              <a:rPr lang="nl-NL" dirty="0" smtClean="0"/>
              <a:t>Hoeft niet aan je artikel te beginnen</a:t>
            </a:r>
          </a:p>
          <a:p>
            <a:r>
              <a:rPr lang="nl-NL" dirty="0" smtClean="0"/>
              <a:t>Kan op elk moment afhaken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84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Verleid de lezer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Lok de lezer het verhaal binnen met een opvallend feit, anekdote, vergelijking, iets uit het nieuws...</a:t>
            </a:r>
          </a:p>
          <a:p>
            <a:r>
              <a:rPr lang="nl-NL" dirty="0" smtClean="0"/>
              <a:t>Bouw kleine cliffhangers in, door bijvoorbeeld aan het eind van een paragraaf een vraag op te roepen</a:t>
            </a:r>
          </a:p>
          <a:p>
            <a:r>
              <a:rPr lang="nl-NL" dirty="0" smtClean="0"/>
              <a:t>Gebruik </a:t>
            </a:r>
            <a:r>
              <a:rPr lang="nl-NL" dirty="0" err="1" smtClean="0"/>
              <a:t>streamers</a:t>
            </a:r>
            <a:r>
              <a:rPr lang="nl-NL" dirty="0" smtClean="0"/>
              <a:t> en tussenkopjes om de lezer naar het einde te lokken</a:t>
            </a:r>
          </a:p>
          <a:p>
            <a:r>
              <a:rPr lang="nl-NL" dirty="0" smtClean="0"/>
              <a:t>Zorg voor alternatieve ingangen: kaders en bijschriften</a:t>
            </a:r>
          </a:p>
          <a:p>
            <a:r>
              <a:rPr lang="nl-NL" dirty="0" smtClean="0"/>
              <a:t>Laat je artikel niet met een nachtkaars uitgaan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878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713" y="609600"/>
            <a:ext cx="5181600" cy="5181600"/>
          </a:xfrm>
        </p:spPr>
      </p:pic>
    </p:spTree>
    <p:extLst>
      <p:ext uri="{BB962C8B-B14F-4D97-AF65-F5344CB8AC3E}">
        <p14:creationId xmlns:p14="http://schemas.microsoft.com/office/powerpoint/2010/main" val="21580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Vertel waar je verhaal over gaat!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Goed artikel heeft </a:t>
            </a:r>
            <a:r>
              <a:rPr lang="nl-NL" dirty="0" smtClean="0"/>
              <a:t>hoofdgedachte of centrale vraag</a:t>
            </a:r>
            <a:endParaRPr lang="nl-NL" dirty="0"/>
          </a:p>
          <a:p>
            <a:r>
              <a:rPr lang="nl-NL" dirty="0" smtClean="0"/>
              <a:t>Maak die expliciet</a:t>
            </a:r>
            <a:r>
              <a:rPr lang="nl-NL" dirty="0"/>
              <a:t> </a:t>
            </a:r>
            <a:r>
              <a:rPr lang="nl-NL" dirty="0" smtClean="0"/>
              <a:t>zo gauw je de aandacht van de lezer hebt: tweede, derde alinea</a:t>
            </a:r>
          </a:p>
          <a:p>
            <a:r>
              <a:rPr lang="nl-NL" dirty="0" smtClean="0"/>
              <a:t>Houd je daar vervolgens ook aan!</a:t>
            </a:r>
          </a:p>
        </p:txBody>
      </p:sp>
    </p:spTree>
    <p:extLst>
      <p:ext uri="{BB962C8B-B14F-4D97-AF65-F5344CB8AC3E}">
        <p14:creationId xmlns:p14="http://schemas.microsoft.com/office/powerpoint/2010/main" val="22553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713" y="609600"/>
            <a:ext cx="5181600" cy="5181600"/>
          </a:xfrm>
        </p:spPr>
      </p:pic>
    </p:spTree>
    <p:extLst>
      <p:ext uri="{BB962C8B-B14F-4D97-AF65-F5344CB8AC3E}">
        <p14:creationId xmlns:p14="http://schemas.microsoft.com/office/powerpoint/2010/main" val="198028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mels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Hemels</Template>
  <TotalTime>1036</TotalTime>
  <Words>1076</Words>
  <Application>Microsoft Office PowerPoint</Application>
  <PresentationFormat>Breedbeeld</PresentationFormat>
  <Paragraphs>143</Paragraphs>
  <Slides>26</Slides>
  <Notes>26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Hemels</vt:lpstr>
      <vt:lpstr>Bèta voor een  breed publiek</vt:lpstr>
      <vt:lpstr>Wie ben ik?</vt:lpstr>
      <vt:lpstr>Wie ben ik?</vt:lpstr>
      <vt:lpstr>Wat ga ik vertellen?</vt:lpstr>
      <vt:lpstr>Nobody has to read this crap!</vt:lpstr>
      <vt:lpstr>Verleid de lezer</vt:lpstr>
      <vt:lpstr>PowerPoint-presentatie</vt:lpstr>
      <vt:lpstr>Vertel waar je verhaal over gaat!</vt:lpstr>
      <vt:lpstr>PowerPoint-presentatie</vt:lpstr>
      <vt:lpstr>Vertel waar je verhaal over gaat!</vt:lpstr>
      <vt:lpstr>PowerPoint-presentatie</vt:lpstr>
      <vt:lpstr>Taalgebruik</vt:lpstr>
      <vt:lpstr>The curse of knowledge</vt:lpstr>
      <vt:lpstr>Anekdotes</vt:lpstr>
      <vt:lpstr>Metaforen</vt:lpstr>
      <vt:lpstr>Risico’s van het vak</vt:lpstr>
      <vt:lpstr>Case Study: Toch geen higgs!?</vt:lpstr>
      <vt:lpstr>Case Study: Toch geen higgs!?</vt:lpstr>
      <vt:lpstr>Case Study: Toch geen higgs!?</vt:lpstr>
      <vt:lpstr>Case Study: Toch geen higgs!?</vt:lpstr>
      <vt:lpstr>Case Study: Toch geen higgs!?</vt:lpstr>
      <vt:lpstr>Case Study: Toch geen higgs!?</vt:lpstr>
      <vt:lpstr>Case Study: Toch geen higgs!? </vt:lpstr>
      <vt:lpstr>Wie te vertrouwen?</vt:lpstr>
      <vt:lpstr>Lezen over schrijven</vt:lpstr>
      <vt:lpstr>Ook leuk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Bèta voor een  breed publiek</dc:title>
  <dc:creator>Jean-Paul</dc:creator>
  <cp:lastModifiedBy>Jean-Paul</cp:lastModifiedBy>
  <cp:revision>48</cp:revision>
  <cp:lastPrinted>2014-12-12T09:01:12Z</cp:lastPrinted>
  <dcterms:created xsi:type="dcterms:W3CDTF">2014-12-06T09:43:37Z</dcterms:created>
  <dcterms:modified xsi:type="dcterms:W3CDTF">2014-12-21T07:37:39Z</dcterms:modified>
</cp:coreProperties>
</file>